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rels" ContentType="application/vnd.openxmlformats-package.relationships+xml"/>
  <Override PartName="/ppt/slides/slide22.xml" ContentType="application/vnd.openxmlformats-officedocument.presentationml.slide+xml"/>
  <Override PartName="/ppt/slides/slide2.xml" ContentType="application/vnd.openxmlformats-officedocument.presentationml.slide+xml"/>
  <Override PartName="/ppt/slides/slide31.xml" ContentType="application/vnd.openxmlformats-officedocument.presentationml.slide+xml"/>
  <Override PartName="/ppt/presentation.xml" ContentType="application/vnd.openxmlformats-officedocument.presentationml.presentation.main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1.xml" ContentType="application/vnd.openxmlformats-officedocument.presentationml.slide+xml"/>
  <Override PartName="/ppt/slides/slide1.xml" ContentType="application/vnd.openxmlformats-officedocument.presentationml.slide+xml"/>
  <Override PartName="/docprops/core.xml" ContentType="application/vnd.openxmlformats-package.core-properties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6.xml" ContentType="application/vnd.openxmlformats-officedocument.presentationml.slide+xml"/>
  <Override PartName="/ppt/slides/slide27.xml" ContentType="application/vnd.openxmlformats-officedocument.presentationml.slide+xml"/>
  <Override PartName="/ppt/slides/slide7.xml" ContentType="application/vnd.openxmlformats-officedocument.presentationml.slide+xml"/>
  <Override PartName="/ppt/slides/slide28.xml" ContentType="application/vnd.openxmlformats-officedocument.presentationml.slide+xml"/>
  <Override PartName="/ppt/slides/slide8.xml" ContentType="application/vnd.openxmlformats-officedocument.presentationml.slide+xml"/>
  <Override PartName="/ppt/slides/slide29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1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8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0.xml" ContentType="application/vnd.openxmlformats-officedocument.presentationml.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"/>
  </p:notesMasterIdLst>
  <p:sldIdLst>
    <p:sldId id="319" r:id="rId3"/>
    <p:sldId id="320" r:id="rId4"/>
    <p:sldId id="311" r:id="rId5"/>
    <p:sldId id="312" r:id="rId6"/>
    <p:sldId id="299" r:id="rId7"/>
    <p:sldId id="279" r:id="rId8"/>
    <p:sldId id="289" r:id="rId9"/>
    <p:sldId id="282" r:id="rId10"/>
    <p:sldId id="283" r:id="rId11"/>
    <p:sldId id="284" r:id="rId12"/>
    <p:sldId id="285" r:id="rId13"/>
    <p:sldId id="286" r:id="rId14"/>
    <p:sldId id="288" r:id="rId15"/>
    <p:sldId id="280" r:id="rId16"/>
    <p:sldId id="290" r:id="rId17"/>
    <p:sldId id="318" r:id="rId18"/>
    <p:sldId id="291" r:id="rId19"/>
    <p:sldId id="31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orient="horz" pos="2160" userDrawn="1">
          <p15:clr>
            <a:srgbClr val="A4A3A4"/>
          </p15:clr>
        </p15:guide>
        <p15:guide id="1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69" d="100"/>
          <a:sy n="69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21" Type="http://schemas.openxmlformats.org/officeDocument/2006/relationships/tableStyles" Target="tableStyle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/>
          <a:p>
            <a:r>
              <a:rPr lang="en-US" smtClean="0"/>
              <a:t>*</a:t>
            </a:r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/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  <a:endParaRPr lang="en-US"/>
          </a:p>
          <a:p>
            <a:pPr lvl="1"/>
            <a:r>
              <a:rPr lang="ru-RU" altLang="en-US"/>
              <a:t>Второй уровень</a:t>
            </a:r>
            <a:endParaRPr lang="en-US"/>
          </a:p>
          <a:p>
            <a:pPr lvl="2"/>
            <a:r>
              <a:rPr lang="ru-RU" altLang="en-US"/>
              <a:t>Третий уровень</a:t>
            </a:r>
            <a:endParaRPr lang="en-US"/>
          </a:p>
          <a:p>
            <a:pPr lvl="3"/>
            <a:r>
              <a:rPr lang="ru-RU" altLang="en-US"/>
              <a:t>Четвертый уровень</a:t>
            </a:r>
            <a:endParaRPr lang="en-US"/>
          </a:p>
          <a:p>
            <a:pPr lvl="4"/>
            <a:r>
              <a:rPr lang="ru-RU" altLang="en-US"/>
              <a:t>Пятый уровень</a:t>
            </a:r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/>
          <a:p>
            <a:endParaRPr 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/>
          <a:p>
            <a:r>
              <a:rPr lang="en-US" smtClean="0"/>
              <a:t>#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 sldNum="0"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8C27DF6-C247-475C-9DD9-7EB2BBB89C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877E9E3-0739-4600-A4F3-52BE78F26A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CF2F362-97D5-4080-81BF-CC3A6563968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03C31FF-6076-4A61-9218-F49912CBFB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193A3F82-916E-4BB6-B6CB-9B7805186DA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4D4D451-371F-4C23-BDC4-7C877C1D856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D9164525-DA5F-4443-A8D5-9A6F4029463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377C604-BD5C-4C10-8C91-D93AB2D010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0D7AF35-65F8-4AD0-A2B4-946B8FDB89A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04C0944-C2C1-4532-84DB-B2675FD6452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EditPoints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 noEditPoints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 noEditPoints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 noEditPoints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 noEditPoints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 noEditPoints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 noEditPoints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/>
          </a:p>
        </p:txBody>
      </p:sp>
      <p:sp>
        <p:nvSpPr>
          <p:cNvPr id="4" name="Текст 3"/>
          <p:cNvSpPr>
            <a:spLocks noGrp="1" noEditPoints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hf dt="0" sldNum="0" hdr="0" ftr="0"/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 noEditPoint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 noEditPoints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sldNum="0" hdr="0" ft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1115616" y="548680"/>
            <a:ext cx="7632848" cy="360040"/>
          </a:xfrm>
        </p:spPr>
        <p:txBody>
          <a:bodyPr>
            <a:normAutofit fontScale="90000"/>
          </a:bodyPr>
          <a:lstStyle/>
          <a:p>
            <a:b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Классный час «Путь к успеху»</a:t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 класс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23528" y="1268760"/>
            <a:ext cx="8568952" cy="5328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формировать у учащихся представления </a:t>
            </a:r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о составляющих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успеха.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endParaRPr lang="ru-RU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формировать позитивное 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отношение к себе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 окружающим, формировать положительный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психологический   климат 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коллективе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0" indent="0">
              <a:buNone/>
            </a:pP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вырабатывать в сознании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ученика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концепцию 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  «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Я - могу»;</a:t>
            </a:r>
          </a:p>
          <a:p>
            <a:pPr marL="0" indent="0">
              <a:buNone/>
            </a:pPr>
            <a:r>
              <a:rPr 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активизировать ресурсы для стремления к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успеху.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Нина\Desktop\Картинки Успех\30828465-12179255-110550-9-1470655309-800-4-1488295420-650-d81043295b-149225627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23728" y="271538"/>
            <a:ext cx="5543896" cy="6234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Нина\Desktop\Картинки Успех\30828515-12176055-110550-8-1470655240-800-4-1488295420-650-d81043295b-149225627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78007" y="188640"/>
            <a:ext cx="5689617" cy="6398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Нина\Desktop\Картинки Успех\30828615-12170905-110550-6-1470655003-800-4-1488295420-650-d81043295b-149225627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907704" y="161962"/>
            <a:ext cx="5713338" cy="64253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Нина\Desktop\Картинки Успех\30828815-12169405-110550-1-1470654810-800-4-1488295420-650-d81043295b-149225627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14044" y="260648"/>
            <a:ext cx="5553580" cy="62456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Формула успеха</a:t>
            </a:r>
            <a:endParaRPr lang="ru-RU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23528" y="1628800"/>
            <a:ext cx="8568952" cy="4497363"/>
          </a:xfrm>
        </p:spPr>
        <p:txBody>
          <a:bodyPr>
            <a:normAutofit lnSpcReduction="10000"/>
          </a:bodyPr>
          <a:lstStyle/>
          <a:p>
            <a:pPr marL="27305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9600" dirty="0">
                <a:solidFill>
                  <a:schemeClr val="tx2"/>
                </a:solidFill>
                <a:latin typeface="Century Schoolbook"/>
              </a:rPr>
              <a:t>М</a:t>
            </a:r>
            <a:r>
              <a:rPr lang="ru-RU" sz="96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9600" dirty="0">
                <a:solidFill>
                  <a:srgbClr val="00B050"/>
                </a:solidFill>
                <a:latin typeface="Century Schoolbook"/>
              </a:rPr>
              <a:t>Ж</a:t>
            </a:r>
            <a:r>
              <a:rPr lang="ru-RU" sz="96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9600" dirty="0">
                <a:solidFill>
                  <a:srgbClr val="FFC000"/>
                </a:solidFill>
                <a:latin typeface="Century Schoolbook"/>
              </a:rPr>
              <a:t>Ц</a:t>
            </a:r>
            <a:r>
              <a:rPr lang="ru-RU" sz="96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9600" dirty="0">
                <a:solidFill>
                  <a:schemeClr val="tx2"/>
                </a:solidFill>
                <a:latin typeface="Century Schoolbook"/>
              </a:rPr>
              <a:t>П</a:t>
            </a:r>
            <a:r>
              <a:rPr lang="ru-RU" sz="96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9600" dirty="0">
                <a:solidFill>
                  <a:srgbClr val="00B050"/>
                </a:solidFill>
                <a:latin typeface="Century Schoolbook"/>
              </a:rPr>
              <a:t>В</a:t>
            </a:r>
            <a:r>
              <a:rPr lang="ru-RU" sz="9600" dirty="0">
                <a:solidFill>
                  <a:prstClr val="black"/>
                </a:solidFill>
                <a:latin typeface="Century Schoolbook"/>
              </a:rPr>
              <a:t> </a:t>
            </a:r>
            <a:r>
              <a:rPr lang="ru-RU" sz="9600" dirty="0">
                <a:solidFill>
                  <a:srgbClr val="FF0000"/>
                </a:solidFill>
                <a:latin typeface="Century Schoolbook"/>
              </a:rPr>
              <a:t>Д</a:t>
            </a:r>
          </a:p>
          <a:p>
            <a:pPr marL="27305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1600" dirty="0">
                <a:solidFill>
                  <a:prstClr val="black"/>
                </a:solidFill>
                <a:latin typeface="Century Schoolbook"/>
              </a:rPr>
              <a:t>    </a:t>
            </a: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Мечта            </a:t>
            </a:r>
            <a:r>
              <a:rPr lang="ru-RU" sz="1600" b="1" dirty="0" smtClean="0">
                <a:solidFill>
                  <a:prstClr val="black"/>
                </a:solidFill>
                <a:latin typeface="Century Schoolbook"/>
              </a:rPr>
              <a:t>Желание           Цель              </a:t>
            </a: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План       </a:t>
            </a:r>
            <a:r>
              <a:rPr lang="ru-RU" sz="1600" b="1" dirty="0" smtClean="0">
                <a:solidFill>
                  <a:prstClr val="black"/>
                </a:solidFill>
                <a:latin typeface="Century Schoolbook"/>
              </a:rPr>
              <a:t>      Вера           </a:t>
            </a:r>
            <a:r>
              <a:rPr lang="ru-RU" sz="1600" b="1" dirty="0">
                <a:solidFill>
                  <a:prstClr val="black"/>
                </a:solidFill>
                <a:latin typeface="Century Schoolbook"/>
              </a:rPr>
              <a:t>Действие</a:t>
            </a:r>
          </a:p>
          <a:p>
            <a:pPr marL="27305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endParaRPr lang="ru-RU" sz="1600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endParaRPr lang="ru-RU" sz="1600" dirty="0">
              <a:solidFill>
                <a:prstClr val="black"/>
              </a:solidFill>
              <a:latin typeface="Century Schoolbook"/>
            </a:endParaRPr>
          </a:p>
          <a:p>
            <a:pPr marL="27305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endParaRPr lang="ru-RU" sz="1600" dirty="0">
              <a:solidFill>
                <a:prstClr val="black"/>
              </a:solidFill>
              <a:latin typeface="Century Schoolbook"/>
            </a:endParaRPr>
          </a:p>
          <a:p>
            <a:pPr marL="273050" indent="-273050" algn="ct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endParaRPr lang="ru-RU" sz="1600" dirty="0">
              <a:solidFill>
                <a:prstClr val="black"/>
              </a:solidFill>
              <a:latin typeface="Century Schoolbook"/>
            </a:endParaRPr>
          </a:p>
          <a:p>
            <a:pPr marL="273050" indent="-273050" algn="ctr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r>
              <a:rPr lang="ru-RU" sz="9600" b="1" dirty="0">
                <a:solidFill>
                  <a:srgbClr val="FF0000"/>
                </a:solidFill>
                <a:latin typeface="Century Schoolbook"/>
              </a:rPr>
              <a:t>Успех</a:t>
            </a:r>
          </a:p>
          <a:p>
            <a:pPr marL="273050" indent="-273050" fontAlgn="base">
              <a:spcBef>
                <a:spcPts val="600"/>
              </a:spcBef>
              <a:spcAft>
                <a:spcPct val="0"/>
              </a:spcAft>
              <a:buClr>
                <a:srgbClr val="FE8637"/>
              </a:buClr>
              <a:buSzPct val="70000"/>
              <a:buNone/>
            </a:pPr>
            <a:endParaRPr lang="ru-RU" sz="9600" dirty="0">
              <a:solidFill>
                <a:prstClr val="black"/>
              </a:solidFill>
              <a:latin typeface="Century Schoolboo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Нина\Desktop\Картинки Успех\319_1b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0"/>
            <a:ext cx="9142413" cy="685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s://ds04.infourok.ru/uploads/ex/00b1/00018750-68ad63ec/img2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6575" y="111371"/>
            <a:ext cx="8988489" cy="67413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Нина\Desktop\Картинки Успех\img_user_file_584cf7dd9fa33_12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23528" y="188640"/>
            <a:ext cx="8568952" cy="64267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Нина\Desktop\slide-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9074" y="62626"/>
            <a:ext cx="9060499" cy="67953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 fontScale="90000"/>
          </a:bodyPr>
          <a:lstStyle/>
          <a:p>
            <a:b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Путь </a:t>
            </a:r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 успеху</a:t>
            </a:r>
            <a:b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251520" y="1052736"/>
            <a:ext cx="8640960" cy="5400600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Успех легко измерить.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расстояние между тем, с чего вы начинали, и самым последним достижением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» (Майкл Корда)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 descr="C:\Users\Нина\Desktop\Картинки Успех\19a4fc9702a9327f1f56a164fa8854e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827584" y="2780928"/>
            <a:ext cx="7597161" cy="37985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755576" y="274638"/>
            <a:ext cx="7931224" cy="562074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Качества успешного ученика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107504" y="908719"/>
            <a:ext cx="8712968" cy="568863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Трудолюбивый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Исполнительный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Терпеливый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Упорный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Волевой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Настойчивый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Аккуратный (опрятный)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Сосредоточенный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Решительный</a:t>
            </a:r>
          </a:p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Активный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Организованный</a:t>
            </a: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860032" y="1052736"/>
            <a:ext cx="4107342" cy="3349023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539552" y="274638"/>
            <a:ext cx="8147248" cy="634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Качества успешного ученика</a:t>
            </a:r>
            <a:endParaRPr lang="ru-RU" dirty="0"/>
          </a:p>
        </p:txBody>
      </p:sp>
      <p:sp>
        <p:nvSpPr>
          <p:cNvPr id="3" name="Объект 2"/>
          <p:cNvSpPr>
            <a:spLocks noGrp="1" noEditPoints="1"/>
          </p:cNvSpPr>
          <p:nvPr>
            <p:ph idx="1"/>
          </p:nvPr>
        </p:nvSpPr>
        <p:spPr>
          <a:xfrm>
            <a:off x="323528" y="980728"/>
            <a:ext cx="8568952" cy="5688632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Добрый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Вежливый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Внимательный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Порядочный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Справедливый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Благодарный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Честный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Мудрый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Щедрый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Неравнодушный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Оптимистичный</a:t>
            </a:r>
          </a:p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143452" y="1628800"/>
            <a:ext cx="4823922" cy="3933304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EditPoints="1"/>
          </p:cNvSpPr>
          <p:nvPr>
            <p:ph type="title"/>
          </p:nvPr>
        </p:nvSpPr>
        <p:spPr>
          <a:xfrm>
            <a:off x="611560" y="274638"/>
            <a:ext cx="8075240" cy="850106"/>
          </a:xfrm>
        </p:spPr>
        <p:txBody>
          <a:bodyPr/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Сила  позитивного  мышления</a:t>
            </a:r>
            <a:endParaRPr lang="ru-RU" dirty="0"/>
          </a:p>
        </p:txBody>
      </p:sp>
      <p:sp>
        <p:nvSpPr>
          <p:cNvPr id="5" name="Объект 4"/>
          <p:cNvSpPr>
            <a:spLocks noGrp="1" noEditPoints="1"/>
          </p:cNvSpPr>
          <p:nvPr>
            <p:ph idx="1"/>
          </p:nvPr>
        </p:nvSpPr>
        <p:spPr>
          <a:xfrm>
            <a:off x="323528" y="1268760"/>
            <a:ext cx="8363272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Радуйся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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Стремись к душевному спокойствию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Исключи из своей жизни </a:t>
            </a:r>
          </a:p>
          <a:p>
            <a:pPr>
              <a:buFontTx/>
              <a:buChar char="-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сквернословие</a:t>
            </a:r>
          </a:p>
          <a:p>
            <a:pPr>
              <a:buFontTx/>
              <a:buChar char="-"/>
            </a:pPr>
            <a:r>
              <a:rPr lang="ru-RU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злость</a:t>
            </a:r>
            <a:endParaRPr lang="ru-RU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зависть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Неси людям 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Добро и Свет </a:t>
            </a:r>
          </a:p>
          <a:p>
            <a:pPr marL="0" indent="0">
              <a:buNone/>
            </a:pPr>
            <a:r>
              <a:rPr lang="ru-RU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- Тепло и Радость</a:t>
            </a:r>
          </a:p>
          <a:p>
            <a:endParaRPr lang="ru-RU" dirty="0"/>
          </a:p>
        </p:txBody>
      </p:sp>
      <p:pic>
        <p:nvPicPr>
          <p:cNvPr id="7" name="Picture 3" descr="C:\Users\Нина\Desktop\image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892825" y="3127323"/>
            <a:ext cx="5251175" cy="2952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404664"/>
            <a:ext cx="8964488" cy="5941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Когда мы улыбаемся, мы реже ошибаемся</a:t>
            </a:r>
            <a:endParaRPr lang="ru-RU" sz="2800" i="1" dirty="0"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И чаще награждаемся подарками судьбы.</a:t>
            </a:r>
            <a:endParaRPr lang="ru-RU" sz="2800" i="1" dirty="0"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Когда мы улыбаемся, мы жизнью наслаждаемся</a:t>
            </a:r>
            <a:endParaRPr lang="ru-RU" sz="2800" i="1" dirty="0"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И вмиг освобождаемся от горестей любых.</a:t>
            </a:r>
            <a:endParaRPr lang="ru-RU" sz="2800" i="1" dirty="0"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Улыбка - вещь бесплатная, простая и понятная,</a:t>
            </a:r>
            <a:endParaRPr lang="ru-RU" sz="2800" i="1" dirty="0"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Смешная и приятная, доступная для всех.</a:t>
            </a:r>
            <a:endParaRPr lang="ru-RU" sz="2800" i="1" dirty="0"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Когда мы улыбаемся, мы </a:t>
            </a:r>
            <a:r>
              <a:rPr lang="ru-RU" sz="2800" b="1" i="1" dirty="0" err="1">
                <a:latin typeface="Times New Roman" pitchFamily="18" charset="0"/>
                <a:ea typeface="Calibri"/>
                <a:cs typeface="Times New Roman" pitchFamily="18" charset="0"/>
              </a:rPr>
              <a:t>самоисцеляемся</a:t>
            </a: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,</a:t>
            </a:r>
            <a:endParaRPr lang="ru-RU" sz="2800" i="1" dirty="0"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50"/>
              </a:spcBef>
              <a:spcAft>
                <a:spcPts val="50"/>
              </a:spcAft>
            </a:pP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И силой наполняемся, дарующей  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УСПЕХ </a:t>
            </a:r>
            <a:r>
              <a:rPr lang="ru-RU" sz="2800" b="1" i="1" dirty="0"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endParaRPr lang="ru-RU" sz="2800" b="1" i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Bef>
                <a:spcPts val="50"/>
              </a:spcBef>
              <a:spcAft>
                <a:spcPts val="50"/>
              </a:spcAft>
            </a:pP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Рецепт Успеха :</a:t>
            </a:r>
          </a:p>
          <a:p>
            <a:pPr>
              <a:spcBef>
                <a:spcPts val="50"/>
              </a:spcBef>
              <a:spcAft>
                <a:spcPts val="50"/>
              </a:spcAft>
            </a:pPr>
            <a:r>
              <a:rPr lang="ru-RU" sz="3200" b="1" i="1" dirty="0" smtClean="0">
                <a:solidFill>
                  <a:srgbClr val="FF0000"/>
                </a:solidFill>
                <a:latin typeface="Monotype Corsiva" pitchFamily="66" charset="0"/>
              </a:rPr>
              <a:t>Если </a:t>
            </a:r>
            <a:r>
              <a:rPr lang="ru-RU" sz="3200" b="1" i="1" dirty="0">
                <a:solidFill>
                  <a:srgbClr val="FF0000"/>
                </a:solidFill>
                <a:latin typeface="Monotype Corsiva" pitchFamily="66" charset="0"/>
              </a:rPr>
              <a:t>будешь улыбаться - все мечты начнут сбываться</a:t>
            </a:r>
            <a:endParaRPr lang="ru-RU" sz="3000" b="1" i="1" dirty="0" smtClean="0">
              <a:solidFill>
                <a:srgbClr val="FF0000"/>
              </a:solidFill>
              <a:latin typeface="Monotype Corsiva" pitchFamily="66" charset="0"/>
              <a:ea typeface="Calibri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Нина\Desktop\Картинки Успех\30828715-12170655-110550-4-1470654942-800-4-1488295420-650-d81043295b-149225627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051720" y="281618"/>
            <a:ext cx="5615904" cy="63157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ина\Desktop\Картинки Успех\30828315-12179355-110550-11-1470655350-800-4-1488295420-650-d81043295b-149225627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35696" y="161962"/>
            <a:ext cx="5785346" cy="65062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Нина\Desktop\Картинки Успех\30828415-12180755-110550-10-1470655384-800-4-1488295420-650-d81043295b-149225627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98722" y="256729"/>
            <a:ext cx="5702065" cy="64126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</TotalTime>
  <Words>233</Words>
  <Application>Microsoft Office PowerPoint</Application>
  <PresentationFormat>Экран (4:3)</PresentationFormat>
  <Paragraphs>75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 Классный час «Путь к успеху» 5 класс </vt:lpstr>
      <vt:lpstr> Путь к успеху </vt:lpstr>
      <vt:lpstr>Качества успешного ученика</vt:lpstr>
      <vt:lpstr>Качества успешного ученика</vt:lpstr>
      <vt:lpstr>Сила  позитивного  мышления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Формула успеха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Nina</dc:creator>
  <cp:lastModifiedBy>Нина</cp:lastModifiedBy>
  <cp:revision>77</cp:revision>
  <dcterms:created xsi:type="dcterms:W3CDTF">2016-10-09T15:05:55Z</dcterms:created>
  <dcterms:modified xsi:type="dcterms:W3CDTF">2023-01-26T14:09:16Z</dcterms:modified>
</cp:coreProperties>
</file>